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tableStyles.xml" ContentType="application/vnd.openxmlformats-officedocument.presentationml.tableStyles+xml"/>
  <Override PartName="/ppt/slideLayouts/slideLayout8.xml" ContentType="application/vnd.openxmlformats-officedocument.presentationml.slideLayout+xml"/>
  <Override PartName="/ppt/slideLayouts/slideLayout14.xml" ContentType="application/vnd.openxmlformats-officedocument.presentationml.slideLayout+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slideLayouts/slideLayout15.xml" ContentType="application/vnd.openxmlformats-officedocument.presentationml.slideLayout+xml"/>
  <Override PartName="/ppt/presentation.xml" ContentType="application/vnd.openxmlformats-officedocument.presentationml.presentation.main+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Layouts/slideLayout13.xml" ContentType="application/vnd.openxmlformats-officedocument.presentationml.slideLayout+xml"/>
  <Override PartName="/ppt/slides/slide6.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notesMasterIdLst>
    <p:notesMasterId r:id="rId8"/>
  </p:notesMasterIdLst>
  <p:handoutMasterIdLst>
    <p:handoutMasterId r:id="rId9"/>
  </p:handoutMasterIdLst>
  <p:sldIdLst>
    <p:sldId id="257" r:id="rId2"/>
    <p:sldId id="259" r:id="rId3"/>
    <p:sldId id="261" r:id="rId4"/>
    <p:sldId id="260" r:id="rId5"/>
    <p:sldId id="263" r:id="rId6"/>
    <p:sldId id="262"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 uri="{D31A062A-798A-4329-ABDD-BBA856620510}">
      <p14:defaultImageDpi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3934" autoAdjust="0"/>
  </p:normalViewPr>
  <p:slideViewPr>
    <p:cSldViewPr snapToGrid="0" snapToObjects="1">
      <p:cViewPr>
        <p:scale>
          <a:sx n="94" d="100"/>
          <a:sy n="94" d="100"/>
        </p:scale>
        <p:origin x="-2872" y="-115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handoutMaster" Target="handoutMasters/handoutMaster1.xml"/><Relationship Id="rId10" Type="http://schemas.openxmlformats.org/officeDocument/2006/relationships/printerSettings" Target="printerSettings/printerSettings1.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777C516-36A4-EA43-99F6-0139FC2C38BA}" type="datetimeFigureOut">
              <a:rPr lang="en-US" smtClean="0"/>
              <a:pPr/>
              <a:t>2/5/17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A889052-7BD8-8F4A-950D-4D4A68B5D60A}"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7875137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E2F5F4-CE42-204B-8DDD-2E16A53598D8}" type="datetimeFigureOut">
              <a:rPr lang="en-US" smtClean="0"/>
              <a:pPr/>
              <a:t>2/5/17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34B2DA-F94F-D941-B2C4-23A925B2E576}"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11254860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157319"/>
            <a:ext cx="8915400" cy="877824"/>
          </a:xfrm>
        </p:spPr>
        <p:txBody>
          <a:bodyPr/>
          <a:lstStyle/>
          <a:p>
            <a:r>
              <a:rPr lang="en-US" smtClean="0"/>
              <a:t>Click to edit Master title style</a:t>
            </a:r>
            <a:endParaRPr/>
          </a:p>
        </p:txBody>
      </p:sp>
      <p:sp>
        <p:nvSpPr>
          <p:cNvPr id="3" name="Subtitle 2"/>
          <p:cNvSpPr>
            <a:spLocks noGrp="1"/>
          </p:cNvSpPr>
          <p:nvPr>
            <p:ph type="subTitle" idx="1"/>
          </p:nvPr>
        </p:nvSpPr>
        <p:spPr>
          <a:xfrm>
            <a:off x="914400" y="3034553"/>
            <a:ext cx="8001000" cy="3823447"/>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19521F37-FADD-6B4C-8416-F5E3646F0B0A}" type="datetime1">
              <a:rPr lang="en-US" smtClean="0"/>
              <a:pPr/>
              <a:t>2/5/17</a:t>
            </a:fld>
            <a:endParaRPr lang="en-US"/>
          </a:p>
        </p:txBody>
      </p:sp>
      <p:sp>
        <p:nvSpPr>
          <p:cNvPr id="5" name="Footer Placeholder 4"/>
          <p:cNvSpPr>
            <a:spLocks noGrp="1"/>
          </p:cNvSpPr>
          <p:nvPr>
            <p:ph type="ftr" sz="quarter" idx="11"/>
          </p:nvPr>
        </p:nvSpPr>
        <p:spPr/>
        <p:txBody>
          <a:bodyPr/>
          <a:lstStyle/>
          <a:p>
            <a:r>
              <a:rPr lang="en-US" smtClean="0"/>
              <a:t>Action Together New Jersey (ATNJ)</a:t>
            </a:r>
            <a:endParaRPr lang="en-US"/>
          </a:p>
        </p:txBody>
      </p:sp>
      <p:sp>
        <p:nvSpPr>
          <p:cNvPr id="6" name="Slide Number Placeholder 5"/>
          <p:cNvSpPr>
            <a:spLocks noGrp="1"/>
          </p:cNvSpPr>
          <p:nvPr>
            <p:ph type="sldNum" sz="quarter" idx="12"/>
          </p:nvPr>
        </p:nvSpPr>
        <p:spPr/>
        <p:txBody>
          <a:bodyPr/>
          <a:lstStyle/>
          <a:p>
            <a:fld id="{974B03DC-D160-6548-B550-2B86FCD79EA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5487987" y="2048256"/>
            <a:ext cx="3427413" cy="4206240"/>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914400" y="2039112"/>
            <a:ext cx="457200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Clr>
                <a:schemeClr val="accent1"/>
              </a:buClr>
              <a:buFont typeface="Wingdings 2" pitchFamily="18" charset="2"/>
              <a:buNone/>
            </a:pPr>
            <a:r>
              <a:rPr lang="en-US"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FA81D8C7-DA55-4948-8D2E-7F5293FD947A}" type="datetime1">
              <a:rPr lang="en-US" smtClean="0"/>
              <a:pPr/>
              <a:t>2/5/17</a:t>
            </a:fld>
            <a:endParaRPr lang="en-US"/>
          </a:p>
        </p:txBody>
      </p:sp>
      <p:sp>
        <p:nvSpPr>
          <p:cNvPr id="6" name="Footer Placeholder 5"/>
          <p:cNvSpPr>
            <a:spLocks noGrp="1"/>
          </p:cNvSpPr>
          <p:nvPr>
            <p:ph type="ftr" sz="quarter" idx="11"/>
          </p:nvPr>
        </p:nvSpPr>
        <p:spPr/>
        <p:txBody>
          <a:bodyPr/>
          <a:lstStyle/>
          <a:p>
            <a:r>
              <a:rPr lang="en-US" smtClean="0"/>
              <a:t>Action Together New Jersey (ATNJ)</a:t>
            </a:r>
            <a:endParaRPr lang="en-US"/>
          </a:p>
        </p:txBody>
      </p:sp>
      <p:sp>
        <p:nvSpPr>
          <p:cNvPr id="7" name="Slide Number Placeholder 6"/>
          <p:cNvSpPr>
            <a:spLocks noGrp="1"/>
          </p:cNvSpPr>
          <p:nvPr>
            <p:ph type="sldNum" sz="quarter" idx="12"/>
          </p:nvPr>
        </p:nvSpPr>
        <p:spPr/>
        <p:txBody>
          <a:bodyPr/>
          <a:lstStyle/>
          <a:p>
            <a:fld id="{974B03DC-D160-6548-B550-2B86FCD79EA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above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9EFCC317-39A3-8F46-8434-0F17326FE2DE}" type="datetime1">
              <a:rPr lang="en-US" smtClean="0"/>
              <a:pPr/>
              <a:t>2/5/17</a:t>
            </a:fld>
            <a:endParaRPr lang="en-US"/>
          </a:p>
        </p:txBody>
      </p:sp>
      <p:sp>
        <p:nvSpPr>
          <p:cNvPr id="5" name="Footer Placeholder 4"/>
          <p:cNvSpPr>
            <a:spLocks noGrp="1"/>
          </p:cNvSpPr>
          <p:nvPr>
            <p:ph type="ftr" sz="quarter" idx="11"/>
          </p:nvPr>
        </p:nvSpPr>
        <p:spPr/>
        <p:txBody>
          <a:bodyPr/>
          <a:lstStyle/>
          <a:p>
            <a:r>
              <a:rPr lang="en-US" smtClean="0"/>
              <a:t>Action Together New Jersey (ATNJ)</a:t>
            </a:r>
            <a:endParaRPr lang="en-US"/>
          </a:p>
        </p:txBody>
      </p:sp>
      <p:sp>
        <p:nvSpPr>
          <p:cNvPr id="9" name="Picture Placeholder 8"/>
          <p:cNvSpPr>
            <a:spLocks noGrp="1"/>
          </p:cNvSpPr>
          <p:nvPr>
            <p:ph type="pic" sz="quarter" idx="13"/>
          </p:nvPr>
        </p:nvSpPr>
        <p:spPr>
          <a:xfrm>
            <a:off x="927100" y="1129553"/>
            <a:ext cx="7988300" cy="2980944"/>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6580094" y="188259"/>
            <a:ext cx="2133600" cy="365125"/>
          </a:xfrm>
        </p:spPr>
        <p:txBody>
          <a:bodyPr/>
          <a:lstStyle/>
          <a:p>
            <a:fld id="{0C8442E1-B8B0-2742-8AD7-ED20392BDCC1}" type="datetime1">
              <a:rPr lang="en-US" smtClean="0"/>
              <a:pPr/>
              <a:t>2/5/17</a:t>
            </a:fld>
            <a:endParaRPr lang="en-US"/>
          </a:p>
        </p:txBody>
      </p:sp>
      <p:sp>
        <p:nvSpPr>
          <p:cNvPr id="5" name="Footer Placeholder 4"/>
          <p:cNvSpPr>
            <a:spLocks noGrp="1"/>
          </p:cNvSpPr>
          <p:nvPr>
            <p:ph type="ftr" sz="quarter" idx="11"/>
          </p:nvPr>
        </p:nvSpPr>
        <p:spPr/>
        <p:txBody>
          <a:bodyPr/>
          <a:lstStyle/>
          <a:p>
            <a:r>
              <a:rPr lang="en-US" smtClean="0"/>
              <a:t>Action Together New Jersey (ATNJ)</a:t>
            </a:r>
            <a:endParaRPr lang="en-US"/>
          </a:p>
        </p:txBody>
      </p:sp>
      <p:sp>
        <p:nvSpPr>
          <p:cNvPr id="9" name="Picture Placeholder 8"/>
          <p:cNvSpPr>
            <a:spLocks noGrp="1"/>
          </p:cNvSpPr>
          <p:nvPr>
            <p:ph type="pic" sz="quarter" idx="13"/>
          </p:nvPr>
        </p:nvSpPr>
        <p:spPr>
          <a:xfrm>
            <a:off x="927100" y="1129553"/>
            <a:ext cx="3986784" cy="2980944"/>
          </a:xfrm>
        </p:spPr>
        <p:txBody>
          <a:bodyPr>
            <a:normAutofit/>
          </a:bodyPr>
          <a:lstStyle>
            <a:lvl1pPr marL="0" indent="0">
              <a:buNone/>
              <a:defRPr sz="1800"/>
            </a:lvl1pPr>
          </a:lstStyle>
          <a:p>
            <a:r>
              <a:rPr lang="en-US" smtClean="0"/>
              <a:t>Drag picture to placeholder or click icon to add</a:t>
            </a:r>
            <a:endParaRPr/>
          </a:p>
        </p:txBody>
      </p:sp>
      <p:sp>
        <p:nvSpPr>
          <p:cNvPr id="7" name="Picture Placeholder 8"/>
          <p:cNvSpPr>
            <a:spLocks noGrp="1"/>
          </p:cNvSpPr>
          <p:nvPr>
            <p:ph type="pic" sz="quarter" idx="14"/>
          </p:nvPr>
        </p:nvSpPr>
        <p:spPr>
          <a:xfrm>
            <a:off x="4928616" y="1129553"/>
            <a:ext cx="3986784" cy="2980944"/>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6580094" y="188259"/>
            <a:ext cx="2133600" cy="365125"/>
          </a:xfrm>
        </p:spPr>
        <p:txBody>
          <a:bodyPr/>
          <a:lstStyle/>
          <a:p>
            <a:fld id="{4AA7F8AE-3676-8C44-AD10-DBA5139D0B9E}" type="datetime1">
              <a:rPr lang="en-US" smtClean="0"/>
              <a:pPr/>
              <a:t>2/5/17</a:t>
            </a:fld>
            <a:endParaRPr lang="en-US"/>
          </a:p>
        </p:txBody>
      </p:sp>
      <p:sp>
        <p:nvSpPr>
          <p:cNvPr id="5" name="Footer Placeholder 4"/>
          <p:cNvSpPr>
            <a:spLocks noGrp="1"/>
          </p:cNvSpPr>
          <p:nvPr>
            <p:ph type="ftr" sz="quarter" idx="11"/>
          </p:nvPr>
        </p:nvSpPr>
        <p:spPr/>
        <p:txBody>
          <a:bodyPr/>
          <a:lstStyle/>
          <a:p>
            <a:r>
              <a:rPr lang="en-US" smtClean="0"/>
              <a:t>Action Together New Jersey (ATNJ)</a:t>
            </a:r>
            <a:endParaRPr lang="en-US"/>
          </a:p>
        </p:txBody>
      </p:sp>
      <p:sp>
        <p:nvSpPr>
          <p:cNvPr id="9" name="Picture Placeholder 8"/>
          <p:cNvSpPr>
            <a:spLocks noGrp="1"/>
          </p:cNvSpPr>
          <p:nvPr>
            <p:ph type="pic" sz="quarter" idx="13"/>
          </p:nvPr>
        </p:nvSpPr>
        <p:spPr>
          <a:xfrm>
            <a:off x="927100" y="1129553"/>
            <a:ext cx="6601968" cy="2980944"/>
          </a:xfrm>
        </p:spPr>
        <p:txBody>
          <a:bodyPr>
            <a:normAutofit/>
          </a:bodyPr>
          <a:lstStyle>
            <a:lvl1pPr marL="0" indent="0">
              <a:buNone/>
              <a:defRPr sz="1800"/>
            </a:lvl1pPr>
          </a:lstStyle>
          <a:p>
            <a:r>
              <a:rPr lang="en-US" smtClean="0"/>
              <a:t>Drag picture to placeholder or click icon to add</a:t>
            </a:r>
            <a:endParaRPr/>
          </a:p>
        </p:txBody>
      </p:sp>
      <p:sp>
        <p:nvSpPr>
          <p:cNvPr id="7" name="Picture Placeholder 8"/>
          <p:cNvSpPr>
            <a:spLocks noGrp="1"/>
          </p:cNvSpPr>
          <p:nvPr>
            <p:ph type="pic" sz="quarter" idx="14"/>
          </p:nvPr>
        </p:nvSpPr>
        <p:spPr>
          <a:xfrm>
            <a:off x="7543800" y="1129553"/>
            <a:ext cx="1371600" cy="1481328"/>
          </a:xfrm>
        </p:spPr>
        <p:txBody>
          <a:bodyPr>
            <a:normAutofit/>
          </a:bodyPr>
          <a:lstStyle>
            <a:lvl1pPr marL="0" indent="0">
              <a:buNone/>
              <a:defRPr sz="1800"/>
            </a:lvl1pPr>
          </a:lstStyle>
          <a:p>
            <a:r>
              <a:rPr lang="en-US" smtClean="0"/>
              <a:t>Drag picture to placeholder or click icon to add</a:t>
            </a:r>
            <a:endParaRPr/>
          </a:p>
        </p:txBody>
      </p:sp>
      <p:sp>
        <p:nvSpPr>
          <p:cNvPr id="8" name="Picture Placeholder 8"/>
          <p:cNvSpPr>
            <a:spLocks noGrp="1"/>
          </p:cNvSpPr>
          <p:nvPr>
            <p:ph type="pic" sz="quarter" idx="15"/>
          </p:nvPr>
        </p:nvSpPr>
        <p:spPr>
          <a:xfrm>
            <a:off x="7543800" y="2629169"/>
            <a:ext cx="1371600" cy="1481328"/>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5EDB37DE-E1A5-9F41-8151-86BADDEB40B1}" type="datetime1">
              <a:rPr lang="en-US" smtClean="0"/>
              <a:pPr/>
              <a:t>2/5/17</a:t>
            </a:fld>
            <a:endParaRPr lang="en-US"/>
          </a:p>
        </p:txBody>
      </p:sp>
      <p:sp>
        <p:nvSpPr>
          <p:cNvPr id="5" name="Footer Placeholder 4"/>
          <p:cNvSpPr>
            <a:spLocks noGrp="1"/>
          </p:cNvSpPr>
          <p:nvPr>
            <p:ph type="ftr" sz="quarter" idx="11"/>
          </p:nvPr>
        </p:nvSpPr>
        <p:spPr/>
        <p:txBody>
          <a:bodyPr/>
          <a:lstStyle/>
          <a:p>
            <a:r>
              <a:rPr lang="en-US" smtClean="0"/>
              <a:t>Action Together New Jersey (ATNJ)</a:t>
            </a:r>
            <a:endParaRPr lang="en-US"/>
          </a:p>
        </p:txBody>
      </p:sp>
      <p:sp>
        <p:nvSpPr>
          <p:cNvPr id="6" name="Slide Number Placeholder 5"/>
          <p:cNvSpPr>
            <a:spLocks noGrp="1"/>
          </p:cNvSpPr>
          <p:nvPr>
            <p:ph type="sldNum" sz="quarter" idx="12"/>
          </p:nvPr>
        </p:nvSpPr>
        <p:spPr/>
        <p:txBody>
          <a:bodyPr/>
          <a:lstStyle/>
          <a:p>
            <a:fld id="{974B03DC-D160-6548-B550-2B86FCD79EA0}"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87553" y="1129554"/>
            <a:ext cx="914400" cy="5533278"/>
          </a:xfrm>
        </p:spPr>
        <p:txBody>
          <a:bodyPr vert="eaVert" lIns="274320" tIns="685800" bIns="685800"/>
          <a:lstStyle/>
          <a:p>
            <a:r>
              <a:rPr lang="en-US" smtClean="0"/>
              <a:t>Click to edit Master title style</a:t>
            </a:r>
            <a:endParaRPr/>
          </a:p>
        </p:txBody>
      </p:sp>
      <p:sp>
        <p:nvSpPr>
          <p:cNvPr id="3" name="Vertical Text Placeholder 2"/>
          <p:cNvSpPr>
            <a:spLocks noGrp="1"/>
          </p:cNvSpPr>
          <p:nvPr>
            <p:ph type="body" orient="vert" idx="1"/>
          </p:nvPr>
        </p:nvSpPr>
        <p:spPr>
          <a:xfrm>
            <a:off x="1117600" y="1734671"/>
            <a:ext cx="6426200" cy="4542304"/>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E8D5F0B-A1DC-1A40-85EC-B910E7812348}" type="datetime1">
              <a:rPr lang="en-US" smtClean="0"/>
              <a:pPr/>
              <a:t>2/5/17</a:t>
            </a:fld>
            <a:endParaRPr lang="en-US"/>
          </a:p>
        </p:txBody>
      </p:sp>
      <p:sp>
        <p:nvSpPr>
          <p:cNvPr id="5" name="Footer Placeholder 4"/>
          <p:cNvSpPr>
            <a:spLocks noGrp="1"/>
          </p:cNvSpPr>
          <p:nvPr>
            <p:ph type="ftr" sz="quarter" idx="11"/>
          </p:nvPr>
        </p:nvSpPr>
        <p:spPr/>
        <p:txBody>
          <a:bodyPr/>
          <a:lstStyle/>
          <a:p>
            <a:r>
              <a:rPr lang="en-US" smtClean="0"/>
              <a:t>Action Together New Jersey (ATNJ)</a:t>
            </a:r>
            <a:endParaRPr lang="en-US"/>
          </a:p>
        </p:txBody>
      </p:sp>
      <p:sp>
        <p:nvSpPr>
          <p:cNvPr id="6" name="Slide Number Placeholder 5"/>
          <p:cNvSpPr>
            <a:spLocks noGrp="1"/>
          </p:cNvSpPr>
          <p:nvPr>
            <p:ph type="sldNum" sz="quarter" idx="12"/>
          </p:nvPr>
        </p:nvSpPr>
        <p:spPr/>
        <p:txBody>
          <a:bodyPr/>
          <a:lstStyle/>
          <a:p>
            <a:fld id="{974B03DC-D160-6548-B550-2B86FCD79EA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5127A9A-5E5E-0C48-B619-0216E93D5A38}" type="datetime1">
              <a:rPr lang="en-US" smtClean="0"/>
              <a:pPr/>
              <a:t>2/5/17</a:t>
            </a:fld>
            <a:endParaRPr lang="en-US"/>
          </a:p>
        </p:txBody>
      </p:sp>
      <p:sp>
        <p:nvSpPr>
          <p:cNvPr id="5" name="Footer Placeholder 4"/>
          <p:cNvSpPr>
            <a:spLocks noGrp="1"/>
          </p:cNvSpPr>
          <p:nvPr>
            <p:ph type="ftr" sz="quarter" idx="11"/>
          </p:nvPr>
        </p:nvSpPr>
        <p:spPr/>
        <p:txBody>
          <a:bodyPr/>
          <a:lstStyle/>
          <a:p>
            <a:r>
              <a:rPr lang="en-US" smtClean="0"/>
              <a:t>Action Together New Jersey (ATNJ)</a:t>
            </a:r>
            <a:endParaRPr lang="en-US"/>
          </a:p>
        </p:txBody>
      </p:sp>
      <p:sp>
        <p:nvSpPr>
          <p:cNvPr id="6" name="Slide Number Placeholder 5"/>
          <p:cNvSpPr>
            <a:spLocks noGrp="1"/>
          </p:cNvSpPr>
          <p:nvPr>
            <p:ph type="sldNum" sz="quarter" idx="12"/>
          </p:nvPr>
        </p:nvSpPr>
        <p:spPr/>
        <p:txBody>
          <a:bodyPr/>
          <a:lstStyle/>
          <a:p>
            <a:fld id="{974B03DC-D160-6548-B550-2B86FCD79EA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0" y="5025435"/>
            <a:ext cx="8915400" cy="914400"/>
          </a:xfrm>
        </p:spPr>
        <p:txBody>
          <a:bodyPr/>
          <a:lstStyle/>
          <a:p>
            <a:r>
              <a:rPr lang="en-US" smtClean="0"/>
              <a:t>Click to edit Master title style</a:t>
            </a:r>
            <a:endParaRPr/>
          </a:p>
        </p:txBody>
      </p:sp>
      <p:sp>
        <p:nvSpPr>
          <p:cNvPr id="3" name="Subtitle 2"/>
          <p:cNvSpPr>
            <a:spLocks noGrp="1"/>
          </p:cNvSpPr>
          <p:nvPr>
            <p:ph type="subTitle" idx="1"/>
          </p:nvPr>
        </p:nvSpPr>
        <p:spPr>
          <a:xfrm>
            <a:off x="914400" y="5943600"/>
            <a:ext cx="8001000" cy="91440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91440" rIns="274320" bIns="91440" rtlCol="0" anchor="t" anchorCtr="0"/>
          <a:lstStyle>
            <a:lvl1pPr marL="0" indent="0" algn="l" defTabSz="914400" rtl="0" eaLnBrk="1" latinLnBrk="0" hangingPunct="1">
              <a:spcBef>
                <a:spcPts val="300"/>
              </a:spcBef>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79EC180-E313-FA4E-9FCB-AA6627141659}" type="datetime1">
              <a:rPr lang="en-US" smtClean="0"/>
              <a:pPr/>
              <a:t>2/5/17</a:t>
            </a:fld>
            <a:endParaRPr lang="en-US"/>
          </a:p>
        </p:txBody>
      </p:sp>
      <p:sp>
        <p:nvSpPr>
          <p:cNvPr id="5" name="Footer Placeholder 4"/>
          <p:cNvSpPr>
            <a:spLocks noGrp="1"/>
          </p:cNvSpPr>
          <p:nvPr>
            <p:ph type="ftr" sz="quarter" idx="11"/>
          </p:nvPr>
        </p:nvSpPr>
        <p:spPr/>
        <p:txBody>
          <a:bodyPr/>
          <a:lstStyle/>
          <a:p>
            <a:r>
              <a:rPr lang="en-US" smtClean="0"/>
              <a:t>Action Together New Jersey (ATNJ)</a:t>
            </a:r>
            <a:endParaRPr lang="en-US"/>
          </a:p>
        </p:txBody>
      </p:sp>
      <p:sp>
        <p:nvSpPr>
          <p:cNvPr id="9" name="Picture Placeholder 8"/>
          <p:cNvSpPr>
            <a:spLocks noGrp="1"/>
          </p:cNvSpPr>
          <p:nvPr>
            <p:ph type="pic" sz="quarter" idx="13"/>
          </p:nvPr>
        </p:nvSpPr>
        <p:spPr>
          <a:xfrm>
            <a:off x="927100" y="1129553"/>
            <a:ext cx="7988300" cy="3886200"/>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3200399"/>
            <a:ext cx="8915400" cy="2286000"/>
          </a:xfrm>
          <a:solidFill>
            <a:schemeClr val="tx2"/>
          </a:solidFill>
        </p:spPr>
        <p:txBody>
          <a:bodyPr vert="horz" lIns="1188720" tIns="45720" rIns="274320" bIns="45720" rtlCol="0" anchor="b" anchorCtr="0">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914400" y="5484607"/>
            <a:ext cx="8001000" cy="77724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ctr" anchorCtr="0">
            <a:normAutofit/>
          </a:bodyPr>
          <a:lstStyle>
            <a:lvl1pPr marL="0" indent="0" algn="l" defTabSz="914400" rtl="0" eaLnBrk="1" latinLnBrk="0" hangingPunct="1">
              <a:spcBef>
                <a:spcPts val="3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FD4E60-085E-9E49-B92C-D4CF584EC654}" type="datetime1">
              <a:rPr lang="en-US" smtClean="0"/>
              <a:pPr/>
              <a:t>2/5/17</a:t>
            </a:fld>
            <a:endParaRPr lang="en-US"/>
          </a:p>
        </p:txBody>
      </p:sp>
      <p:sp>
        <p:nvSpPr>
          <p:cNvPr id="5" name="Footer Placeholder 4"/>
          <p:cNvSpPr>
            <a:spLocks noGrp="1"/>
          </p:cNvSpPr>
          <p:nvPr>
            <p:ph type="ftr" sz="quarter" idx="11"/>
          </p:nvPr>
        </p:nvSpPr>
        <p:spPr/>
        <p:txBody>
          <a:bodyPr/>
          <a:lstStyle/>
          <a:p>
            <a:r>
              <a:rPr lang="en-US" smtClean="0"/>
              <a:t>Action Together New Jersey (ATNJ)</a:t>
            </a:r>
            <a:endParaRPr lang="en-US"/>
          </a:p>
        </p:txBody>
      </p:sp>
      <p:sp>
        <p:nvSpPr>
          <p:cNvPr id="6" name="Slide Number Placeholder 5"/>
          <p:cNvSpPr>
            <a:spLocks noGrp="1"/>
          </p:cNvSpPr>
          <p:nvPr>
            <p:ph type="sldNum" sz="quarter" idx="12"/>
          </p:nvPr>
        </p:nvSpPr>
        <p:spPr/>
        <p:txBody>
          <a:bodyPr/>
          <a:lstStyle/>
          <a:p>
            <a:fld id="{974B03DC-D160-6548-B550-2B86FCD79EA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117600"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5147534"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a:xfrm>
            <a:off x="6580094" y="188259"/>
            <a:ext cx="2133600" cy="365125"/>
          </a:xfrm>
        </p:spPr>
        <p:txBody>
          <a:bodyPr/>
          <a:lstStyle/>
          <a:p>
            <a:fld id="{72AD0D35-6120-8742-BD78-F91996AA24D6}" type="datetime1">
              <a:rPr lang="en-US" smtClean="0"/>
              <a:pPr/>
              <a:t>2/5/17</a:t>
            </a:fld>
            <a:endParaRPr lang="en-US"/>
          </a:p>
        </p:txBody>
      </p:sp>
      <p:sp>
        <p:nvSpPr>
          <p:cNvPr id="6" name="Footer Placeholder 5"/>
          <p:cNvSpPr>
            <a:spLocks noGrp="1"/>
          </p:cNvSpPr>
          <p:nvPr>
            <p:ph type="ftr" sz="quarter" idx="11"/>
          </p:nvPr>
        </p:nvSpPr>
        <p:spPr/>
        <p:txBody>
          <a:bodyPr/>
          <a:lstStyle/>
          <a:p>
            <a:r>
              <a:rPr lang="en-US" smtClean="0"/>
              <a:t>Action Together New Jersey (ATNJ)</a:t>
            </a:r>
            <a:endParaRPr lang="en-US"/>
          </a:p>
        </p:txBody>
      </p:sp>
      <p:sp>
        <p:nvSpPr>
          <p:cNvPr id="7" name="Slide Number Placeholder 6"/>
          <p:cNvSpPr>
            <a:spLocks noGrp="1"/>
          </p:cNvSpPr>
          <p:nvPr>
            <p:ph type="sldNum" sz="quarter" idx="12"/>
          </p:nvPr>
        </p:nvSpPr>
        <p:spPr/>
        <p:txBody>
          <a:bodyPr/>
          <a:lstStyle/>
          <a:p>
            <a:fld id="{974B03DC-D160-6548-B550-2B86FCD79EA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1120588"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20588"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5147534"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47534"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a:xfrm>
            <a:off x="6580094" y="188259"/>
            <a:ext cx="2133600" cy="365125"/>
          </a:xfrm>
        </p:spPr>
        <p:txBody>
          <a:bodyPr/>
          <a:lstStyle/>
          <a:p>
            <a:fld id="{C2003910-CA5C-6541-AA4E-E6E2208DA0D6}" type="datetime1">
              <a:rPr lang="en-US" smtClean="0"/>
              <a:pPr/>
              <a:t>2/5/17</a:t>
            </a:fld>
            <a:endParaRPr lang="en-US"/>
          </a:p>
        </p:txBody>
      </p:sp>
      <p:sp>
        <p:nvSpPr>
          <p:cNvPr id="8" name="Footer Placeholder 7"/>
          <p:cNvSpPr>
            <a:spLocks noGrp="1"/>
          </p:cNvSpPr>
          <p:nvPr>
            <p:ph type="ftr" sz="quarter" idx="11"/>
          </p:nvPr>
        </p:nvSpPr>
        <p:spPr>
          <a:xfrm>
            <a:off x="1120588" y="188259"/>
            <a:ext cx="2895600" cy="365125"/>
          </a:xfrm>
        </p:spPr>
        <p:txBody>
          <a:bodyPr/>
          <a:lstStyle/>
          <a:p>
            <a:r>
              <a:rPr lang="en-US" smtClean="0"/>
              <a:t>Action Together New Jersey (ATNJ)</a:t>
            </a:r>
            <a:endParaRPr lang="en-US"/>
          </a:p>
        </p:txBody>
      </p:sp>
      <p:sp>
        <p:nvSpPr>
          <p:cNvPr id="9" name="Slide Number Placeholder 8"/>
          <p:cNvSpPr>
            <a:spLocks noGrp="1"/>
          </p:cNvSpPr>
          <p:nvPr>
            <p:ph type="sldNum" sz="quarter" idx="12"/>
          </p:nvPr>
        </p:nvSpPr>
        <p:spPr/>
        <p:txBody>
          <a:bodyPr/>
          <a:lstStyle/>
          <a:p>
            <a:fld id="{974B03DC-D160-6548-B550-2B86FCD79EA0}" type="slidenum">
              <a:rPr lang="en-US" smtClean="0"/>
              <a:pPr/>
              <a:t>‹#›</a:t>
            </a:fld>
            <a:endParaRPr lang="en-US"/>
          </a:p>
        </p:txBody>
      </p:sp>
      <p:cxnSp>
        <p:nvCxnSpPr>
          <p:cNvPr id="11" name="Straight Connector 10"/>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0A8A7982-29EA-B446-9B6A-FD3E21C38C5D}" type="datetime1">
              <a:rPr lang="en-US" smtClean="0"/>
              <a:pPr/>
              <a:t>2/5/17</a:t>
            </a:fld>
            <a:endParaRPr lang="en-US"/>
          </a:p>
        </p:txBody>
      </p:sp>
      <p:sp>
        <p:nvSpPr>
          <p:cNvPr id="4" name="Footer Placeholder 3"/>
          <p:cNvSpPr>
            <a:spLocks noGrp="1"/>
          </p:cNvSpPr>
          <p:nvPr>
            <p:ph type="ftr" sz="quarter" idx="11"/>
          </p:nvPr>
        </p:nvSpPr>
        <p:spPr/>
        <p:txBody>
          <a:bodyPr/>
          <a:lstStyle/>
          <a:p>
            <a:r>
              <a:rPr lang="en-US" smtClean="0"/>
              <a:t>Action Together New Jersey (ATNJ)</a:t>
            </a:r>
            <a:endParaRPr lang="en-US"/>
          </a:p>
        </p:txBody>
      </p:sp>
      <p:sp>
        <p:nvSpPr>
          <p:cNvPr id="5" name="Slide Number Placeholder 4"/>
          <p:cNvSpPr>
            <a:spLocks noGrp="1"/>
          </p:cNvSpPr>
          <p:nvPr>
            <p:ph type="sldNum" sz="quarter" idx="12"/>
          </p:nvPr>
        </p:nvSpPr>
        <p:spPr/>
        <p:txBody>
          <a:bodyPr/>
          <a:lstStyle/>
          <a:p>
            <a:fld id="{974B03DC-D160-6548-B550-2B86FCD79EA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4995B4-52F0-B64D-AFF6-0ACAFF9A7312}" type="datetime1">
              <a:rPr lang="en-US" smtClean="0"/>
              <a:pPr/>
              <a:t>2/5/17</a:t>
            </a:fld>
            <a:endParaRPr lang="en-US"/>
          </a:p>
        </p:txBody>
      </p:sp>
      <p:sp>
        <p:nvSpPr>
          <p:cNvPr id="3" name="Footer Placeholder 2"/>
          <p:cNvSpPr>
            <a:spLocks noGrp="1"/>
          </p:cNvSpPr>
          <p:nvPr>
            <p:ph type="ftr" sz="quarter" idx="11"/>
          </p:nvPr>
        </p:nvSpPr>
        <p:spPr/>
        <p:txBody>
          <a:bodyPr/>
          <a:lstStyle/>
          <a:p>
            <a:r>
              <a:rPr lang="en-US" smtClean="0"/>
              <a:t>Action Together New Jersey (ATNJ)</a:t>
            </a:r>
            <a:endParaRPr lang="en-US"/>
          </a:p>
        </p:txBody>
      </p:sp>
      <p:sp>
        <p:nvSpPr>
          <p:cNvPr id="4" name="Slide Number Placeholder 3"/>
          <p:cNvSpPr>
            <a:spLocks noGrp="1"/>
          </p:cNvSpPr>
          <p:nvPr>
            <p:ph type="sldNum" sz="quarter" idx="12"/>
          </p:nvPr>
        </p:nvSpPr>
        <p:spPr/>
        <p:txBody>
          <a:bodyPr/>
          <a:lstStyle/>
          <a:p>
            <a:fld id="{974B03DC-D160-6548-B550-2B86FCD79EA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5147534" y="2590800"/>
            <a:ext cx="3566160" cy="3686175"/>
          </a:xfrm>
        </p:spPr>
        <p:txBody>
          <a:bodyPr/>
          <a:lstStyle>
            <a:lvl1pPr>
              <a:defRPr sz="1800"/>
            </a:lvl1pPr>
            <a:lvl2pPr>
              <a:defRPr sz="1800"/>
            </a:lvl2pPr>
            <a:lvl3pPr>
              <a:defRPr sz="1800"/>
            </a:lvl3pPr>
            <a:lvl4pPr>
              <a:defRPr sz="1800"/>
            </a:lvl4pPr>
            <a:lvl5pPr>
              <a:defRPr sz="1800"/>
            </a:lvl5pPr>
            <a:lvl6pPr marL="2055813" indent="-344488">
              <a:defRPr sz="2000"/>
            </a:lvl6pPr>
            <a:lvl7pPr marL="2055813" indent="-344488">
              <a:defRPr sz="2000"/>
            </a:lvl7pPr>
            <a:lvl8pPr marL="2055813" indent="-344488">
              <a:defRPr sz="2000"/>
            </a:lvl8pPr>
            <a:lvl9pPr marL="2055813" indent="-344488">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900952" y="2039111"/>
            <a:ext cx="356616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7DC2CAD5-B98C-AD4E-8EA6-77028C80AA63}" type="datetime1">
              <a:rPr lang="en-US" smtClean="0"/>
              <a:pPr/>
              <a:t>2/5/17</a:t>
            </a:fld>
            <a:endParaRPr lang="en-US"/>
          </a:p>
        </p:txBody>
      </p:sp>
      <p:sp>
        <p:nvSpPr>
          <p:cNvPr id="6" name="Footer Placeholder 5"/>
          <p:cNvSpPr>
            <a:spLocks noGrp="1"/>
          </p:cNvSpPr>
          <p:nvPr>
            <p:ph type="ftr" sz="quarter" idx="11"/>
          </p:nvPr>
        </p:nvSpPr>
        <p:spPr/>
        <p:txBody>
          <a:bodyPr/>
          <a:lstStyle/>
          <a:p>
            <a:r>
              <a:rPr lang="en-US" smtClean="0"/>
              <a:t>Action Together New Jersey (ATNJ)</a:t>
            </a:r>
            <a:endParaRPr lang="en-US"/>
          </a:p>
        </p:txBody>
      </p:sp>
      <p:sp>
        <p:nvSpPr>
          <p:cNvPr id="7" name="Slide Number Placeholder 6"/>
          <p:cNvSpPr>
            <a:spLocks noGrp="1"/>
          </p:cNvSpPr>
          <p:nvPr>
            <p:ph type="sldNum" sz="quarter" idx="12"/>
          </p:nvPr>
        </p:nvSpPr>
        <p:spPr/>
        <p:txBody>
          <a:bodyPr/>
          <a:lstStyle/>
          <a:p>
            <a:fld id="{974B03DC-D160-6548-B550-2B86FCD79EA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23856"/>
            <a:ext cx="8913813" cy="914400"/>
          </a:xfrm>
          <a:prstGeom prst="rect">
            <a:avLst/>
          </a:prstGeom>
          <a:solidFill>
            <a:schemeClr val="tx2"/>
          </a:solidFill>
        </p:spPr>
        <p:txBody>
          <a:bodyPr vert="horz" lIns="1188720" tIns="45720" rIns="274320" bIns="45720" rtlCol="0" anchor="ctr">
            <a:normAutofit/>
          </a:bodyPr>
          <a:lstStyle/>
          <a:p>
            <a:r>
              <a:rPr lang="en-US" smtClean="0"/>
              <a:t>Click to edit Master title style</a:t>
            </a:r>
            <a:endParaRPr/>
          </a:p>
        </p:txBody>
      </p:sp>
      <p:sp>
        <p:nvSpPr>
          <p:cNvPr id="3" name="Text Placeholder 2"/>
          <p:cNvSpPr>
            <a:spLocks noGrp="1"/>
          </p:cNvSpPr>
          <p:nvPr>
            <p:ph type="body" idx="1"/>
          </p:nvPr>
        </p:nvSpPr>
        <p:spPr>
          <a:xfrm>
            <a:off x="1114424" y="2595562"/>
            <a:ext cx="7610476" cy="367076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580094" y="188259"/>
            <a:ext cx="2133600" cy="365125"/>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B395D410-2B2B-3245-9B5F-573C7414AF31}" type="datetime1">
              <a:rPr lang="en-US" smtClean="0"/>
              <a:pPr/>
              <a:t>2/5/17</a:t>
            </a:fld>
            <a:endParaRPr lang="en-US"/>
          </a:p>
        </p:txBody>
      </p:sp>
      <p:sp>
        <p:nvSpPr>
          <p:cNvPr id="5" name="Footer Placeholder 4"/>
          <p:cNvSpPr>
            <a:spLocks noGrp="1"/>
          </p:cNvSpPr>
          <p:nvPr>
            <p:ph type="ftr" sz="quarter" idx="3"/>
          </p:nvPr>
        </p:nvSpPr>
        <p:spPr>
          <a:xfrm>
            <a:off x="1120588" y="188259"/>
            <a:ext cx="2895600" cy="365125"/>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r>
              <a:rPr lang="en-US" smtClean="0"/>
              <a:t>Action Together New Jersey (ATNJ)</a:t>
            </a:r>
            <a:endParaRPr lang="en-US"/>
          </a:p>
        </p:txBody>
      </p:sp>
      <p:sp>
        <p:nvSpPr>
          <p:cNvPr id="6" name="Slide Number Placeholder 5"/>
          <p:cNvSpPr>
            <a:spLocks noGrp="1"/>
          </p:cNvSpPr>
          <p:nvPr>
            <p:ph type="sldNum" sz="quarter" idx="4"/>
          </p:nvPr>
        </p:nvSpPr>
        <p:spPr>
          <a:xfrm>
            <a:off x="8789894" y="6569075"/>
            <a:ext cx="457200" cy="365125"/>
          </a:xfrm>
          <a:prstGeom prst="rect">
            <a:avLst/>
          </a:prstGeom>
        </p:spPr>
        <p:txBody>
          <a:bodyPr vert="horz" lIns="91440" tIns="45720" rIns="91440" bIns="45720" rtlCol="0" anchor="ctr"/>
          <a:lstStyle>
            <a:lvl1pPr algn="ctr">
              <a:defRPr sz="800">
                <a:solidFill>
                  <a:schemeClr val="tx1">
                    <a:lumMod val="65000"/>
                    <a:lumOff val="35000"/>
                  </a:schemeClr>
                </a:solidFill>
              </a:defRPr>
            </a:lvl1pPr>
          </a:lstStyle>
          <a:p>
            <a:fld id="{974B03DC-D160-6548-B550-2B86FCD79EA0}" type="slidenum">
              <a:rPr lang="en-US" smtClean="0"/>
              <a:pPr/>
              <a:t>‹#›</a:t>
            </a:fld>
            <a:endParaRPr lang="en-US"/>
          </a:p>
        </p:txBody>
      </p:sp>
      <p:sp>
        <p:nvSpPr>
          <p:cNvPr id="7" name="Rectangle 6"/>
          <p:cNvSpPr/>
          <p:nvPr/>
        </p:nvSpPr>
        <p:spPr>
          <a:xfrm>
            <a:off x="914400" y="0"/>
            <a:ext cx="7999413" cy="18288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914400" y="6675120"/>
            <a:ext cx="7999413" cy="18288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hf hdr="0" dt="0"/>
  <p:txStyles>
    <p:titleStyle>
      <a:lvl1pPr marL="0" indent="0"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facebook.com/senatormenendez" TargetMode="External"/><Relationship Id="rId4" Type="http://schemas.openxmlformats.org/officeDocument/2006/relationships/image" Target="../media/image1.png"/><Relationship Id="rId5" Type="http://schemas.openxmlformats.org/officeDocument/2006/relationships/hyperlink" Target="http://njgin.state.nj.us/state/NJ_CongressionalDistricts/" TargetMode="External"/><Relationship Id="rId1" Type="http://schemas.openxmlformats.org/officeDocument/2006/relationships/slideLayout" Target="../slideLayouts/slideLayout2.xml"/><Relationship Id="rId2" Type="http://schemas.openxmlformats.org/officeDocument/2006/relationships/hyperlink" Target="https://www.facebook.com/corybooker"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njgin.state.nj.us/state/NJ_CongressionalDistricts/" TargetMode="Externa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hyperlink" Target="http://www.njleg.state.nj.us/districts/municipalities.asp"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247535" y="981955"/>
            <a:ext cx="8591665" cy="933450"/>
          </a:xfrm>
        </p:spPr>
        <p:txBody>
          <a:bodyPr>
            <a:noAutofit/>
          </a:bodyPr>
          <a:lstStyle/>
          <a:p>
            <a:pPr algn="ctr"/>
            <a:r>
              <a:rPr lang="en-US" sz="4000" dirty="0" smtClean="0"/>
              <a:t>NJ Civics 101</a:t>
            </a:r>
            <a:endParaRPr lang="en-US" sz="4000" dirty="0"/>
          </a:p>
        </p:txBody>
      </p:sp>
      <p:sp>
        <p:nvSpPr>
          <p:cNvPr id="3" name="Slide Number Placeholder 2"/>
          <p:cNvSpPr>
            <a:spLocks noGrp="1"/>
          </p:cNvSpPr>
          <p:nvPr>
            <p:ph type="sldNum" sz="quarter" idx="12"/>
          </p:nvPr>
        </p:nvSpPr>
        <p:spPr/>
        <p:txBody>
          <a:bodyPr/>
          <a:lstStyle/>
          <a:p>
            <a:fld id="{6E50C837-7F8F-5E4B-BA43-C49DE2B29106}" type="slidenum">
              <a:rPr lang="en-US" smtClean="0"/>
              <a:pPr/>
              <a:t>1</a:t>
            </a:fld>
            <a:endParaRPr lang="en-US"/>
          </a:p>
        </p:txBody>
      </p:sp>
      <p:sp>
        <p:nvSpPr>
          <p:cNvPr id="4" name="Footer Placeholder 3"/>
          <p:cNvSpPr>
            <a:spLocks noGrp="1"/>
          </p:cNvSpPr>
          <p:nvPr>
            <p:ph type="ftr" sz="quarter" idx="11"/>
          </p:nvPr>
        </p:nvSpPr>
        <p:spPr/>
        <p:txBody>
          <a:bodyPr/>
          <a:lstStyle/>
          <a:p>
            <a:r>
              <a:rPr lang="en-US" smtClean="0"/>
              <a:t>Action Together New Jersey (ATNJ)</a:t>
            </a:r>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3058988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647954"/>
            <a:ext cx="8913813" cy="914400"/>
          </a:xfrm>
        </p:spPr>
        <p:txBody>
          <a:bodyPr/>
          <a:lstStyle/>
          <a:p>
            <a:r>
              <a:rPr lang="en-US" dirty="0" smtClean="0"/>
              <a:t>Key Numbers </a:t>
            </a:r>
            <a:r>
              <a:rPr lang="mr-IN" dirty="0" smtClean="0"/>
              <a:t>–</a:t>
            </a:r>
            <a:r>
              <a:rPr lang="en-US" dirty="0" smtClean="0"/>
              <a:t> Federal Level</a:t>
            </a:r>
            <a:endParaRPr lang="en-US" dirty="0"/>
          </a:p>
        </p:txBody>
      </p:sp>
      <p:sp>
        <p:nvSpPr>
          <p:cNvPr id="4" name="Footer Placeholder 3"/>
          <p:cNvSpPr>
            <a:spLocks noGrp="1"/>
          </p:cNvSpPr>
          <p:nvPr>
            <p:ph type="ftr" sz="quarter" idx="11"/>
          </p:nvPr>
        </p:nvSpPr>
        <p:spPr/>
        <p:txBody>
          <a:bodyPr/>
          <a:lstStyle/>
          <a:p>
            <a:r>
              <a:rPr lang="en-US" smtClean="0"/>
              <a:t>Action Together New Jersey (ATNJ)</a:t>
            </a:r>
            <a:endParaRPr lang="en-US"/>
          </a:p>
        </p:txBody>
      </p:sp>
      <p:sp>
        <p:nvSpPr>
          <p:cNvPr id="5" name="Slide Number Placeholder 4"/>
          <p:cNvSpPr>
            <a:spLocks noGrp="1"/>
          </p:cNvSpPr>
          <p:nvPr>
            <p:ph type="sldNum" sz="quarter" idx="12"/>
          </p:nvPr>
        </p:nvSpPr>
        <p:spPr/>
        <p:txBody>
          <a:bodyPr/>
          <a:lstStyle/>
          <a:p>
            <a:fld id="{974B03DC-D160-6548-B550-2B86FCD79EA0}" type="slidenum">
              <a:rPr lang="en-US" smtClean="0"/>
              <a:pPr/>
              <a:t>2</a:t>
            </a:fld>
            <a:endParaRPr lang="en-US"/>
          </a:p>
        </p:txBody>
      </p:sp>
      <p:sp>
        <p:nvSpPr>
          <p:cNvPr id="8" name="TextBox 7"/>
          <p:cNvSpPr txBox="1"/>
          <p:nvPr/>
        </p:nvSpPr>
        <p:spPr>
          <a:xfrm>
            <a:off x="3133595" y="1675237"/>
            <a:ext cx="5159961" cy="3570208"/>
          </a:xfrm>
          <a:prstGeom prst="rect">
            <a:avLst/>
          </a:prstGeom>
          <a:noFill/>
        </p:spPr>
        <p:txBody>
          <a:bodyPr wrap="none" rtlCol="0">
            <a:spAutoFit/>
          </a:bodyPr>
          <a:lstStyle/>
          <a:p>
            <a:r>
              <a:rPr lang="en-US" dirty="0" smtClean="0"/>
              <a:t>These are your federal level elected officials.</a:t>
            </a:r>
          </a:p>
          <a:p>
            <a:endParaRPr lang="en-US" dirty="0"/>
          </a:p>
          <a:p>
            <a:r>
              <a:rPr lang="en-US" dirty="0" smtClean="0"/>
              <a:t>Senator Cory Booker [D]</a:t>
            </a:r>
          </a:p>
          <a:p>
            <a:pPr marL="274320" lvl="1" indent="0">
              <a:buNone/>
            </a:pPr>
            <a:r>
              <a:rPr lang="en-US" sz="1600" dirty="0" smtClean="0"/>
              <a:t>@</a:t>
            </a:r>
            <a:r>
              <a:rPr lang="en-US" sz="1600" dirty="0" err="1" smtClean="0"/>
              <a:t>CoryBooker</a:t>
            </a:r>
            <a:endParaRPr lang="en-US" sz="1600" dirty="0" smtClean="0"/>
          </a:p>
          <a:p>
            <a:pPr marL="274320" lvl="1" indent="0">
              <a:buNone/>
            </a:pPr>
            <a:r>
              <a:rPr lang="en-US" sz="1600" dirty="0" smtClean="0">
                <a:hlinkClick r:id="rId2"/>
              </a:rPr>
              <a:t>https://www.facebook.com/corybooker</a:t>
            </a:r>
            <a:endParaRPr lang="en-US" sz="1600" dirty="0" smtClean="0"/>
          </a:p>
          <a:p>
            <a:endParaRPr lang="en-US" dirty="0" smtClean="0"/>
          </a:p>
          <a:p>
            <a:r>
              <a:rPr lang="en-US" dirty="0" smtClean="0"/>
              <a:t>Senator Bob Menendez [D]</a:t>
            </a:r>
          </a:p>
          <a:p>
            <a:pPr marL="274320" lvl="1" indent="0">
              <a:buNone/>
            </a:pPr>
            <a:r>
              <a:rPr lang="en-US" sz="1600" dirty="0" smtClean="0"/>
              <a:t>@SenatorMenendez</a:t>
            </a:r>
          </a:p>
          <a:p>
            <a:pPr marL="274320" lvl="1" indent="0">
              <a:buNone/>
            </a:pPr>
            <a:r>
              <a:rPr lang="en-US" sz="1600" dirty="0" smtClean="0">
                <a:hlinkClick r:id="rId3"/>
              </a:rPr>
              <a:t>https://www.facebook.com/senatormenendez</a:t>
            </a:r>
            <a:endParaRPr lang="en-US" sz="1600" dirty="0" smtClean="0"/>
          </a:p>
          <a:p>
            <a:endParaRPr lang="en-US" dirty="0"/>
          </a:p>
          <a:p>
            <a:endParaRPr lang="en-US" dirty="0"/>
          </a:p>
          <a:p>
            <a:endParaRPr lang="en-US" dirty="0" smtClean="0"/>
          </a:p>
          <a:p>
            <a:endParaRPr lang="en-US" dirty="0"/>
          </a:p>
        </p:txBody>
      </p:sp>
      <p:pic>
        <p:nvPicPr>
          <p:cNvPr id="9" name="Picture 8" descr="FEDERAL numbers.png"/>
          <p:cNvPicPr>
            <a:picLocks noChangeAspect="1"/>
          </p:cNvPicPr>
          <p:nvPr/>
        </p:nvPicPr>
        <p:blipFill>
          <a:blip r:embed="rId4">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tretch>
            <a:fillRect/>
          </a:stretch>
        </p:blipFill>
        <p:spPr>
          <a:xfrm>
            <a:off x="376089" y="1675237"/>
            <a:ext cx="2637006" cy="4878937"/>
          </a:xfrm>
          <a:prstGeom prst="rect">
            <a:avLst/>
          </a:prstGeom>
        </p:spPr>
      </p:pic>
      <p:sp>
        <p:nvSpPr>
          <p:cNvPr id="10" name="TextBox 9"/>
          <p:cNvSpPr txBox="1"/>
          <p:nvPr/>
        </p:nvSpPr>
        <p:spPr>
          <a:xfrm>
            <a:off x="3133595" y="4335489"/>
            <a:ext cx="5571757" cy="892552"/>
          </a:xfrm>
          <a:prstGeom prst="rect">
            <a:avLst/>
          </a:prstGeom>
          <a:noFill/>
        </p:spPr>
        <p:txBody>
          <a:bodyPr wrap="none" rtlCol="0">
            <a:spAutoFit/>
          </a:bodyPr>
          <a:lstStyle/>
          <a:p>
            <a:r>
              <a:rPr lang="en-US" dirty="0" smtClean="0"/>
              <a:t>Find your congressional district:  </a:t>
            </a:r>
          </a:p>
          <a:p>
            <a:r>
              <a:rPr lang="en-US" sz="1600" dirty="0" smtClean="0">
                <a:hlinkClick r:id="rId5"/>
              </a:rPr>
              <a:t>http://njgin.state.nj.us/state/NJ_CongressionalDistricts/</a:t>
            </a:r>
            <a:endParaRPr lang="en-US" sz="1600" dirty="0" smtClean="0"/>
          </a:p>
          <a:p>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190331851"/>
      </p:ext>
    </p:extLst>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544541"/>
            <a:ext cx="8913813" cy="914400"/>
          </a:xfrm>
        </p:spPr>
        <p:txBody>
          <a:bodyPr/>
          <a:lstStyle/>
          <a:p>
            <a:r>
              <a:rPr lang="en-US" dirty="0" smtClean="0"/>
              <a:t>NJ Congressional Districts - 12</a:t>
            </a:r>
            <a:endParaRPr lang="en-US" dirty="0"/>
          </a:p>
        </p:txBody>
      </p:sp>
      <p:sp>
        <p:nvSpPr>
          <p:cNvPr id="4" name="Footer Placeholder 3"/>
          <p:cNvSpPr>
            <a:spLocks noGrp="1"/>
          </p:cNvSpPr>
          <p:nvPr>
            <p:ph type="ftr" sz="quarter" idx="11"/>
          </p:nvPr>
        </p:nvSpPr>
        <p:spPr/>
        <p:txBody>
          <a:bodyPr/>
          <a:lstStyle/>
          <a:p>
            <a:r>
              <a:rPr lang="en-US" smtClean="0"/>
              <a:t>Action Together New Jersey (ATNJ)</a:t>
            </a:r>
            <a:endParaRPr lang="en-US"/>
          </a:p>
        </p:txBody>
      </p:sp>
      <p:sp>
        <p:nvSpPr>
          <p:cNvPr id="5" name="Slide Number Placeholder 4"/>
          <p:cNvSpPr>
            <a:spLocks noGrp="1"/>
          </p:cNvSpPr>
          <p:nvPr>
            <p:ph type="sldNum" sz="quarter" idx="12"/>
          </p:nvPr>
        </p:nvSpPr>
        <p:spPr/>
        <p:txBody>
          <a:bodyPr/>
          <a:lstStyle/>
          <a:p>
            <a:fld id="{974B03DC-D160-6548-B550-2B86FCD79EA0}" type="slidenum">
              <a:rPr lang="en-US" smtClean="0"/>
              <a:pPr/>
              <a:t>3</a:t>
            </a:fld>
            <a:endParaRPr lang="en-US"/>
          </a:p>
        </p:txBody>
      </p:sp>
      <p:sp>
        <p:nvSpPr>
          <p:cNvPr id="6" name="TextBox 5"/>
          <p:cNvSpPr txBox="1"/>
          <p:nvPr/>
        </p:nvSpPr>
        <p:spPr>
          <a:xfrm>
            <a:off x="1026007" y="1472451"/>
            <a:ext cx="6245144" cy="923330"/>
          </a:xfrm>
          <a:prstGeom prst="rect">
            <a:avLst/>
          </a:prstGeom>
          <a:noFill/>
        </p:spPr>
        <p:txBody>
          <a:bodyPr wrap="none" rtlCol="0">
            <a:spAutoFit/>
          </a:bodyPr>
          <a:lstStyle/>
          <a:p>
            <a:r>
              <a:rPr lang="en-US" dirty="0" smtClean="0"/>
              <a:t>Find your congressional district:  </a:t>
            </a:r>
          </a:p>
          <a:p>
            <a:r>
              <a:rPr lang="en-US" dirty="0" smtClean="0">
                <a:hlinkClick r:id="rId2"/>
              </a:rPr>
              <a:t>http://njgin.state.nj.us/state/NJ_CongressionalDistricts/</a:t>
            </a:r>
            <a:endParaRPr lang="en-US" dirty="0" smtClean="0"/>
          </a:p>
          <a:p>
            <a:endParaRPr lang="en-US" dirty="0"/>
          </a:p>
        </p:txBody>
      </p:sp>
      <p:pic>
        <p:nvPicPr>
          <p:cNvPr id="7" name="Picture 6" descr="map of NJ CD.png"/>
          <p:cNvPicPr>
            <a:picLocks noChangeAspect="1"/>
          </p:cNvPicPr>
          <p:nvPr/>
        </p:nvPicPr>
        <p:blipFill>
          <a:blip r:embed="rId3">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tretch>
            <a:fillRect/>
          </a:stretch>
        </p:blipFill>
        <p:spPr>
          <a:xfrm>
            <a:off x="1120588" y="2327043"/>
            <a:ext cx="2302635" cy="4103154"/>
          </a:xfrm>
          <a:prstGeom prst="rect">
            <a:avLst/>
          </a:prstGeom>
        </p:spPr>
      </p:pic>
      <p:sp>
        <p:nvSpPr>
          <p:cNvPr id="8" name="TextBox 7"/>
          <p:cNvSpPr txBox="1"/>
          <p:nvPr/>
        </p:nvSpPr>
        <p:spPr>
          <a:xfrm>
            <a:off x="3654391" y="2539875"/>
            <a:ext cx="5358107" cy="1200329"/>
          </a:xfrm>
          <a:prstGeom prst="rect">
            <a:avLst/>
          </a:prstGeom>
          <a:noFill/>
        </p:spPr>
        <p:txBody>
          <a:bodyPr wrap="none" rtlCol="0">
            <a:spAutoFit/>
          </a:bodyPr>
          <a:lstStyle/>
          <a:p>
            <a:r>
              <a:rPr lang="en-US" dirty="0" smtClean="0"/>
              <a:t>There are 12 congressional districts in NJ.</a:t>
            </a:r>
          </a:p>
          <a:p>
            <a:endParaRPr lang="en-US" dirty="0"/>
          </a:p>
          <a:p>
            <a:r>
              <a:rPr lang="en-US" dirty="0" smtClean="0"/>
              <a:t>Your US Representative votes on federal issues.</a:t>
            </a:r>
          </a:p>
          <a:p>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54846892"/>
      </p:ext>
    </p:extLst>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647954"/>
            <a:ext cx="8913813" cy="914400"/>
          </a:xfrm>
        </p:spPr>
        <p:txBody>
          <a:bodyPr/>
          <a:lstStyle/>
          <a:p>
            <a:r>
              <a:rPr lang="en-US" dirty="0" smtClean="0"/>
              <a:t>Key Numbers </a:t>
            </a:r>
            <a:r>
              <a:rPr lang="mr-IN" dirty="0" smtClean="0"/>
              <a:t>–</a:t>
            </a:r>
            <a:r>
              <a:rPr lang="en-US" dirty="0" smtClean="0"/>
              <a:t> State Level</a:t>
            </a:r>
            <a:endParaRPr lang="en-US" dirty="0"/>
          </a:p>
        </p:txBody>
      </p:sp>
      <p:sp>
        <p:nvSpPr>
          <p:cNvPr id="4" name="Footer Placeholder 3"/>
          <p:cNvSpPr>
            <a:spLocks noGrp="1"/>
          </p:cNvSpPr>
          <p:nvPr>
            <p:ph type="ftr" sz="quarter" idx="11"/>
          </p:nvPr>
        </p:nvSpPr>
        <p:spPr/>
        <p:txBody>
          <a:bodyPr/>
          <a:lstStyle/>
          <a:p>
            <a:r>
              <a:rPr lang="en-US" smtClean="0"/>
              <a:t>Action Together New Jersey (ATNJ)</a:t>
            </a:r>
            <a:endParaRPr lang="en-US"/>
          </a:p>
        </p:txBody>
      </p:sp>
      <p:sp>
        <p:nvSpPr>
          <p:cNvPr id="5" name="Slide Number Placeholder 4"/>
          <p:cNvSpPr>
            <a:spLocks noGrp="1"/>
          </p:cNvSpPr>
          <p:nvPr>
            <p:ph type="sldNum" sz="quarter" idx="12"/>
          </p:nvPr>
        </p:nvSpPr>
        <p:spPr/>
        <p:txBody>
          <a:bodyPr/>
          <a:lstStyle/>
          <a:p>
            <a:fld id="{974B03DC-D160-6548-B550-2B86FCD79EA0}" type="slidenum">
              <a:rPr lang="en-US" smtClean="0"/>
              <a:pPr/>
              <a:t>4</a:t>
            </a:fld>
            <a:endParaRPr lang="en-US"/>
          </a:p>
        </p:txBody>
      </p:sp>
      <p:pic>
        <p:nvPicPr>
          <p:cNvPr id="6" name="Picture 5" descr="Screen Shot 2017-02-03 at 8.31.46 PM.png"/>
          <p:cNvPicPr>
            <a:picLocks noChangeAspect="1"/>
          </p:cNvPicPr>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tretch>
            <a:fillRect/>
          </a:stretch>
        </p:blipFill>
        <p:spPr>
          <a:xfrm>
            <a:off x="6404254" y="1746624"/>
            <a:ext cx="2509559" cy="4625018"/>
          </a:xfrm>
          <a:prstGeom prst="rect">
            <a:avLst/>
          </a:prstGeom>
        </p:spPr>
      </p:pic>
      <p:sp>
        <p:nvSpPr>
          <p:cNvPr id="3" name="Rectangle 2"/>
          <p:cNvSpPr/>
          <p:nvPr/>
        </p:nvSpPr>
        <p:spPr>
          <a:xfrm>
            <a:off x="475441" y="3442421"/>
            <a:ext cx="5780448" cy="1446550"/>
          </a:xfrm>
          <a:prstGeom prst="rect">
            <a:avLst/>
          </a:prstGeom>
        </p:spPr>
        <p:txBody>
          <a:bodyPr wrap="square">
            <a:spAutoFit/>
          </a:bodyPr>
          <a:lstStyle/>
          <a:p>
            <a:r>
              <a:rPr lang="en-US" dirty="0" smtClean="0"/>
              <a:t>There are Legislative 40 districts.  Find your legislative district here: </a:t>
            </a:r>
          </a:p>
          <a:p>
            <a:r>
              <a:rPr lang="en-US" sz="1600" dirty="0" smtClean="0">
                <a:hlinkClick r:id="rId3"/>
              </a:rPr>
              <a:t>http://</a:t>
            </a:r>
            <a:r>
              <a:rPr lang="en-US" sz="1600" dirty="0" err="1" smtClean="0">
                <a:hlinkClick r:id="rId3"/>
              </a:rPr>
              <a:t>www.njleg.state.nj.us</a:t>
            </a:r>
            <a:r>
              <a:rPr lang="en-US" sz="1600" dirty="0" smtClean="0">
                <a:hlinkClick r:id="rId3"/>
              </a:rPr>
              <a:t>/districts/</a:t>
            </a:r>
            <a:r>
              <a:rPr lang="en-US" sz="1600" dirty="0" err="1" smtClean="0">
                <a:hlinkClick r:id="rId3"/>
              </a:rPr>
              <a:t>municipalities.asp</a:t>
            </a:r>
            <a:endParaRPr lang="en-US" sz="1600" dirty="0" smtClean="0"/>
          </a:p>
          <a:p>
            <a:pPr lvl="1"/>
            <a:endParaRPr lang="en-US" dirty="0"/>
          </a:p>
          <a:p>
            <a:pPr lvl="1"/>
            <a:endParaRPr lang="en-US" dirty="0"/>
          </a:p>
        </p:txBody>
      </p:sp>
      <p:sp>
        <p:nvSpPr>
          <p:cNvPr id="8" name="TextBox 7"/>
          <p:cNvSpPr txBox="1"/>
          <p:nvPr/>
        </p:nvSpPr>
        <p:spPr>
          <a:xfrm>
            <a:off x="475440" y="1946509"/>
            <a:ext cx="4311021" cy="646331"/>
          </a:xfrm>
          <a:prstGeom prst="rect">
            <a:avLst/>
          </a:prstGeom>
          <a:noFill/>
        </p:spPr>
        <p:txBody>
          <a:bodyPr wrap="none" rtlCol="0">
            <a:spAutoFit/>
          </a:bodyPr>
          <a:lstStyle/>
          <a:p>
            <a:r>
              <a:rPr lang="en-US" dirty="0" smtClean="0"/>
              <a:t>Governor Chris Christie is head of the</a:t>
            </a:r>
          </a:p>
          <a:p>
            <a:r>
              <a:rPr lang="en-US" dirty="0" smtClean="0"/>
              <a:t>Executive branch.</a:t>
            </a:r>
            <a:endParaRPr lang="en-US" dirty="0"/>
          </a:p>
        </p:txBody>
      </p:sp>
      <p:sp>
        <p:nvSpPr>
          <p:cNvPr id="9" name="TextBox 8"/>
          <p:cNvSpPr txBox="1"/>
          <p:nvPr/>
        </p:nvSpPr>
        <p:spPr>
          <a:xfrm>
            <a:off x="475440" y="2714467"/>
            <a:ext cx="4900726" cy="923330"/>
          </a:xfrm>
          <a:prstGeom prst="rect">
            <a:avLst/>
          </a:prstGeom>
          <a:noFill/>
        </p:spPr>
        <p:txBody>
          <a:bodyPr wrap="none" rtlCol="0">
            <a:spAutoFit/>
          </a:bodyPr>
          <a:lstStyle/>
          <a:p>
            <a:r>
              <a:rPr lang="en-US" dirty="0" smtClean="0"/>
              <a:t>In the Legislative branch, you have 1 state</a:t>
            </a:r>
          </a:p>
          <a:p>
            <a:r>
              <a:rPr lang="en-US" dirty="0" smtClean="0"/>
              <a:t>Senator and 2 members of the Assembly.</a:t>
            </a:r>
          </a:p>
          <a:p>
            <a:endParaRPr lang="en-US" dirty="0"/>
          </a:p>
        </p:txBody>
      </p:sp>
      <p:sp>
        <p:nvSpPr>
          <p:cNvPr id="10" name="TextBox 9"/>
          <p:cNvSpPr txBox="1"/>
          <p:nvPr/>
        </p:nvSpPr>
        <p:spPr>
          <a:xfrm>
            <a:off x="0" y="4686322"/>
            <a:ext cx="5945120" cy="1477328"/>
          </a:xfrm>
          <a:prstGeom prst="rect">
            <a:avLst/>
          </a:prstGeom>
          <a:noFill/>
        </p:spPr>
        <p:txBody>
          <a:bodyPr wrap="square" rtlCol="0">
            <a:spAutoFit/>
          </a:bodyPr>
          <a:lstStyle/>
          <a:p>
            <a:pPr lvl="1"/>
            <a:r>
              <a:rPr lang="en-US" dirty="0" smtClean="0"/>
              <a:t>Bills are referred by both letters and numbers.</a:t>
            </a:r>
          </a:p>
          <a:p>
            <a:pPr lvl="1"/>
            <a:endParaRPr lang="en-US" dirty="0" smtClean="0"/>
          </a:p>
          <a:p>
            <a:pPr lvl="1"/>
            <a:r>
              <a:rPr lang="en-US" dirty="0" smtClean="0"/>
              <a:t>When calling your Senator </a:t>
            </a:r>
            <a:r>
              <a:rPr lang="mr-IN" dirty="0" smtClean="0"/>
              <a:t>–</a:t>
            </a:r>
            <a:r>
              <a:rPr lang="en-US" dirty="0" smtClean="0"/>
              <a:t> refer to “S” bills</a:t>
            </a:r>
          </a:p>
          <a:p>
            <a:pPr lvl="1"/>
            <a:r>
              <a:rPr lang="en-US" dirty="0" smtClean="0"/>
              <a:t>When calling your member of Assembly </a:t>
            </a:r>
            <a:r>
              <a:rPr lang="mr-IN" dirty="0" smtClean="0"/>
              <a:t>–</a:t>
            </a:r>
            <a:r>
              <a:rPr lang="en-US" dirty="0" smtClean="0"/>
              <a:t> refer to “A” bills</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637647365"/>
      </p:ext>
    </p:extLst>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582932"/>
            <a:ext cx="8913813" cy="914400"/>
          </a:xfrm>
        </p:spPr>
        <p:txBody>
          <a:bodyPr/>
          <a:lstStyle/>
          <a:p>
            <a:r>
              <a:rPr lang="en-US" dirty="0" smtClean="0"/>
              <a:t>Decreasing Order of Impact - 1</a:t>
            </a:r>
            <a:endParaRPr lang="en-US" dirty="0"/>
          </a:p>
        </p:txBody>
      </p:sp>
      <p:sp>
        <p:nvSpPr>
          <p:cNvPr id="3" name="Content Placeholder 2"/>
          <p:cNvSpPr>
            <a:spLocks noGrp="1"/>
          </p:cNvSpPr>
          <p:nvPr>
            <p:ph idx="1"/>
          </p:nvPr>
        </p:nvSpPr>
        <p:spPr>
          <a:xfrm>
            <a:off x="212568" y="1497331"/>
            <a:ext cx="8931432" cy="5071743"/>
          </a:xfrm>
        </p:spPr>
        <p:txBody>
          <a:bodyPr>
            <a:normAutofit fontScale="92500" lnSpcReduction="10000"/>
          </a:bodyPr>
          <a:lstStyle/>
          <a:p>
            <a:r>
              <a:rPr lang="en-US" dirty="0" smtClean="0"/>
              <a:t>Office visit </a:t>
            </a:r>
            <a:r>
              <a:rPr lang="mr-IN" dirty="0" smtClean="0"/>
              <a:t>–</a:t>
            </a:r>
            <a:r>
              <a:rPr lang="en-US" dirty="0" smtClean="0"/>
              <a:t> you are the face and story to a bill.</a:t>
            </a:r>
          </a:p>
          <a:p>
            <a:pPr marL="571500" lvl="1" indent="-342900">
              <a:buFont typeface="+mj-lt"/>
              <a:buAutoNum type="arabicPeriod"/>
            </a:pPr>
            <a:r>
              <a:rPr lang="en-US" dirty="0" smtClean="0"/>
              <a:t>Make an office appointment in order to talk to a higher level staffer.</a:t>
            </a:r>
          </a:p>
          <a:p>
            <a:pPr marL="571500" lvl="1" indent="-342900">
              <a:buFont typeface="+mj-lt"/>
              <a:buAutoNum type="arabicPeriod"/>
            </a:pPr>
            <a:r>
              <a:rPr lang="en-US" dirty="0" smtClean="0"/>
              <a:t>Bring a letter to leave behind for your elected official.</a:t>
            </a:r>
            <a:endParaRPr lang="en-US" dirty="0"/>
          </a:p>
          <a:p>
            <a:pPr marL="571500" lvl="1" indent="-342900">
              <a:buFont typeface="+mj-lt"/>
              <a:buAutoNum type="arabicPeriod"/>
            </a:pPr>
            <a:r>
              <a:rPr lang="en-US" dirty="0"/>
              <a:t>Bring an advocate to provide the details and answers to technical questions</a:t>
            </a:r>
            <a:r>
              <a:rPr lang="en-US" dirty="0" smtClean="0"/>
              <a:t>.</a:t>
            </a:r>
          </a:p>
          <a:p>
            <a:pPr marL="228600"/>
            <a:r>
              <a:rPr lang="en-US" dirty="0" smtClean="0"/>
              <a:t>Phone call </a:t>
            </a:r>
            <a:r>
              <a:rPr lang="mr-IN" dirty="0" smtClean="0"/>
              <a:t>–</a:t>
            </a:r>
            <a:r>
              <a:rPr lang="en-US" dirty="0" smtClean="0"/>
              <a:t> Make it short and sweet, about 1 minute.</a:t>
            </a:r>
          </a:p>
          <a:p>
            <a:pPr marL="692150" lvl="1" indent="-342900">
              <a:buFont typeface="+mj-lt"/>
              <a:buAutoNum type="arabicPeriod"/>
            </a:pPr>
            <a:r>
              <a:rPr lang="en-US" dirty="0"/>
              <a:t>What? </a:t>
            </a:r>
            <a:r>
              <a:rPr lang="en-US" dirty="0" smtClean="0"/>
              <a:t>State the </a:t>
            </a:r>
            <a:r>
              <a:rPr lang="en-US" dirty="0"/>
              <a:t>issue that </a:t>
            </a:r>
            <a:r>
              <a:rPr lang="en-US" dirty="0" smtClean="0"/>
              <a:t>matters.</a:t>
            </a:r>
          </a:p>
          <a:p>
            <a:pPr marL="692150" lvl="1" indent="-342900">
              <a:buFont typeface="+mj-lt"/>
              <a:buAutoNum type="arabicPeriod"/>
            </a:pPr>
            <a:r>
              <a:rPr lang="en-US" dirty="0"/>
              <a:t>So What? Explain why </a:t>
            </a:r>
            <a:r>
              <a:rPr lang="en-US" dirty="0" smtClean="0"/>
              <a:t>concisely.</a:t>
            </a:r>
          </a:p>
          <a:p>
            <a:pPr marL="692150" lvl="1" indent="-342900">
              <a:buFont typeface="+mj-lt"/>
              <a:buAutoNum type="arabicPeriod"/>
            </a:pPr>
            <a:r>
              <a:rPr lang="en-US" dirty="0"/>
              <a:t>Now What? What action step do you want them to take</a:t>
            </a:r>
            <a:r>
              <a:rPr lang="en-US" dirty="0" smtClean="0"/>
              <a:t>?</a:t>
            </a:r>
          </a:p>
          <a:p>
            <a:pPr marL="692150" lvl="1" indent="-342900">
              <a:buFont typeface="+mj-lt"/>
              <a:buAutoNum type="arabicPeriod"/>
            </a:pPr>
            <a:r>
              <a:rPr lang="en-US" dirty="0"/>
              <a:t>*Remember to always include your name and zip code,</a:t>
            </a:r>
          </a:p>
          <a:p>
            <a:pPr marL="349250" lvl="1" indent="0">
              <a:buNone/>
            </a:pPr>
            <a:r>
              <a:rPr lang="en-US" dirty="0" smtClean="0"/>
              <a:t>Example: “My name is [_] from [ZIP]and I’m concerned about Congress </a:t>
            </a:r>
            <a:r>
              <a:rPr lang="en-US" dirty="0"/>
              <a:t>repealing the </a:t>
            </a:r>
            <a:r>
              <a:rPr lang="en-US" dirty="0" smtClean="0"/>
              <a:t>ACA. </a:t>
            </a:r>
            <a:r>
              <a:rPr lang="en-US" dirty="0"/>
              <a:t>I have relatives who will lose their health insurance and have pre-existing conditions. And I don't want my Medicare drugs to get more expensive</a:t>
            </a:r>
            <a:r>
              <a:rPr lang="en-US" dirty="0" smtClean="0"/>
              <a:t>. </a:t>
            </a:r>
            <a:r>
              <a:rPr lang="en-US" dirty="0"/>
              <a:t>Will Senator/Rep _______ oppose any repeal of the ACA</a:t>
            </a:r>
            <a:r>
              <a:rPr lang="en-US" dirty="0" smtClean="0"/>
              <a:t>?”</a:t>
            </a:r>
          </a:p>
          <a:p>
            <a:r>
              <a:rPr lang="en-US" dirty="0" smtClean="0"/>
              <a:t>Fax, Tweet, Email:  Tweeting gets the media’s attention, the public, and the attention of other elected officials.</a:t>
            </a:r>
            <a:endParaRPr lang="en-US" dirty="0"/>
          </a:p>
          <a:p>
            <a:pPr marL="349250" lvl="1" indent="0">
              <a:buNone/>
            </a:pPr>
            <a:endParaRPr lang="en-US" dirty="0"/>
          </a:p>
        </p:txBody>
      </p:sp>
      <p:sp>
        <p:nvSpPr>
          <p:cNvPr id="4" name="Footer Placeholder 3"/>
          <p:cNvSpPr>
            <a:spLocks noGrp="1"/>
          </p:cNvSpPr>
          <p:nvPr>
            <p:ph type="ftr" sz="quarter" idx="11"/>
          </p:nvPr>
        </p:nvSpPr>
        <p:spPr/>
        <p:txBody>
          <a:bodyPr/>
          <a:lstStyle/>
          <a:p>
            <a:r>
              <a:rPr lang="en-US" smtClean="0"/>
              <a:t>Action Together New Jersey (ATNJ)</a:t>
            </a:r>
            <a:endParaRPr lang="en-US"/>
          </a:p>
        </p:txBody>
      </p:sp>
      <p:sp>
        <p:nvSpPr>
          <p:cNvPr id="5" name="Slide Number Placeholder 4"/>
          <p:cNvSpPr>
            <a:spLocks noGrp="1"/>
          </p:cNvSpPr>
          <p:nvPr>
            <p:ph type="sldNum" sz="quarter" idx="12"/>
          </p:nvPr>
        </p:nvSpPr>
        <p:spPr/>
        <p:txBody>
          <a:bodyPr/>
          <a:lstStyle/>
          <a:p>
            <a:fld id="{974B03DC-D160-6548-B550-2B86FCD79EA0}" type="slidenum">
              <a:rPr lang="en-US" smtClean="0"/>
              <a:pPr/>
              <a:t>5</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194601165"/>
      </p:ext>
    </p:extLst>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666656"/>
            <a:ext cx="8913813" cy="914400"/>
          </a:xfrm>
        </p:spPr>
        <p:txBody>
          <a:bodyPr>
            <a:normAutofit fontScale="90000"/>
          </a:bodyPr>
          <a:lstStyle/>
          <a:p>
            <a:r>
              <a:rPr lang="en-US" dirty="0" smtClean="0"/>
              <a:t>#</a:t>
            </a:r>
            <a:r>
              <a:rPr lang="en-US" dirty="0" err="1" smtClean="0"/>
              <a:t>InsiderTIPS</a:t>
            </a:r>
            <a:r>
              <a:rPr lang="en-US" dirty="0" smtClean="0"/>
              <a:t> </a:t>
            </a:r>
            <a:r>
              <a:rPr lang="mr-IN" dirty="0" smtClean="0"/>
              <a:t>–</a:t>
            </a:r>
            <a:r>
              <a:rPr lang="en-US" dirty="0" smtClean="0"/>
              <a:t> from a former Senate Staffer </a:t>
            </a:r>
            <a:endParaRPr lang="en-US" dirty="0"/>
          </a:p>
        </p:txBody>
      </p:sp>
      <p:sp>
        <p:nvSpPr>
          <p:cNvPr id="3" name="Content Placeholder 2"/>
          <p:cNvSpPr>
            <a:spLocks noGrp="1"/>
          </p:cNvSpPr>
          <p:nvPr>
            <p:ph idx="1"/>
          </p:nvPr>
        </p:nvSpPr>
        <p:spPr>
          <a:xfrm>
            <a:off x="587470" y="1798473"/>
            <a:ext cx="7978908" cy="4497174"/>
          </a:xfrm>
        </p:spPr>
        <p:txBody>
          <a:bodyPr>
            <a:normAutofit fontScale="85000" lnSpcReduction="10000"/>
          </a:bodyPr>
          <a:lstStyle/>
          <a:p>
            <a:r>
              <a:rPr lang="en-US" dirty="0"/>
              <a:t>Calls are considered better than emails, which are considered better than postcards (decreasing levels of personal effort invested). But they're all absolutely better than not engaging at all. Engage with your government however you are able to. Email is open 24/7. The phone gets answered by a machine after office </a:t>
            </a:r>
            <a:r>
              <a:rPr lang="en-US"/>
              <a:t>hours </a:t>
            </a:r>
            <a:r>
              <a:rPr lang="en-US" smtClean="0"/>
              <a:t>and, </a:t>
            </a:r>
            <a:r>
              <a:rPr lang="en-US" dirty="0"/>
              <a:t>if not full, will allow you to leave a voice mail message.</a:t>
            </a:r>
          </a:p>
          <a:p>
            <a:r>
              <a:rPr lang="en-US" dirty="0" smtClean="0"/>
              <a:t>These </a:t>
            </a:r>
            <a:r>
              <a:rPr lang="en-US" dirty="0"/>
              <a:t>contacts literally get counted, so the Member learns what issues are most important to constituents each week. The staff certainly notices when the waiting room is full, or when the switchboard is lighting up. Counts are usually separated by call, email, letters and faxes, and office visits, and get reported out that way.</a:t>
            </a:r>
            <a:endParaRPr lang="en-US" dirty="0" smtClean="0"/>
          </a:p>
          <a:p>
            <a:r>
              <a:rPr lang="en-US" dirty="0" smtClean="0"/>
              <a:t>We</a:t>
            </a:r>
            <a:r>
              <a:rPr lang="en-US" dirty="0" smtClean="0"/>
              <a:t> </a:t>
            </a:r>
            <a:r>
              <a:rPr lang="en-US" dirty="0"/>
              <a:t>don't recommend repeating a vehicle (e.g., call) for the same message. It’s better to get more unique constituents to contact on the same message. It is NOT helpful to the office to be badgered by the same person for the same message</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Action Together New Jersey (ATNJ)</a:t>
            </a:r>
            <a:endParaRPr lang="en-US"/>
          </a:p>
        </p:txBody>
      </p:sp>
      <p:sp>
        <p:nvSpPr>
          <p:cNvPr id="5" name="Slide Number Placeholder 4"/>
          <p:cNvSpPr>
            <a:spLocks noGrp="1"/>
          </p:cNvSpPr>
          <p:nvPr>
            <p:ph type="sldNum" sz="quarter" idx="12"/>
          </p:nvPr>
        </p:nvSpPr>
        <p:spPr/>
        <p:txBody>
          <a:bodyPr/>
          <a:lstStyle/>
          <a:p>
            <a:fld id="{974B03DC-D160-6548-B550-2B86FCD79EA0}" type="slidenum">
              <a:rPr lang="en-US" smtClean="0"/>
              <a:pPr/>
              <a:t>6</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794413842"/>
      </p:ext>
    </p:extLst>
  </p:cSld>
  <p:clrMapOvr>
    <a:masterClrMapping/>
  </p:clrMapOvr>
</p:sld>
</file>

<file path=ppt/theme/theme1.xml><?xml version="1.0" encoding="utf-8"?>
<a:theme xmlns:a="http://schemas.openxmlformats.org/drawingml/2006/main" name="Perception">
  <a:themeElements>
    <a:clrScheme name="Perception">
      <a:dk1>
        <a:sysClr val="windowText" lastClr="000000"/>
      </a:dk1>
      <a:lt1>
        <a:sysClr val="window" lastClr="FFFFFF"/>
      </a:lt1>
      <a:dk2>
        <a:srgbClr val="333333"/>
      </a:dk2>
      <a:lt2>
        <a:srgbClr val="BBC0AC"/>
      </a:lt2>
      <a:accent1>
        <a:srgbClr val="A2C816"/>
      </a:accent1>
      <a:accent2>
        <a:srgbClr val="E07602"/>
      </a:accent2>
      <a:accent3>
        <a:srgbClr val="E4C402"/>
      </a:accent3>
      <a:accent4>
        <a:srgbClr val="7DC1EF"/>
      </a:accent4>
      <a:accent5>
        <a:srgbClr val="21449B"/>
      </a:accent5>
      <a:accent6>
        <a:srgbClr val="A2B170"/>
      </a:accent6>
      <a:hlink>
        <a:srgbClr val="8DA440"/>
      </a:hlink>
      <a:folHlink>
        <a:srgbClr val="4C4F3F"/>
      </a:folHlink>
    </a:clrScheme>
    <a:fontScheme name="Perception">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erception">
      <a:fillStyleLst>
        <a:solidFill>
          <a:schemeClr val="phClr"/>
        </a:solidFill>
        <a:solidFill>
          <a:schemeClr val="phClr">
            <a:shade val="90000"/>
          </a:schemeClr>
        </a:solidFill>
        <a:solidFill>
          <a:schemeClr val="phClr">
            <a:shade val="80000"/>
          </a:schemeClr>
        </a:solidFill>
      </a:fillStyleLst>
      <a:lnStyleLst>
        <a:ln w="12700" cap="flat" cmpd="sng" algn="ctr">
          <a:solidFill>
            <a:schemeClr val="phClr">
              <a:satMod val="105000"/>
            </a:schemeClr>
          </a:solidFill>
          <a:prstDash val="solid"/>
        </a:ln>
        <a:ln w="25400" cap="flat" cmpd="sng" algn="ctr">
          <a:solidFill>
            <a:schemeClr val="phClr"/>
          </a:solidFill>
          <a:prstDash val="solid"/>
        </a:ln>
        <a:ln w="25400" cap="flat" cmpd="sng" algn="ctr">
          <a:solidFill>
            <a:schemeClr val="phClr">
              <a:alpha val="80000"/>
            </a:schemeClr>
          </a:solidFill>
          <a:prstDash val="solid"/>
        </a:ln>
      </a:lnStyleLst>
      <a:effectStyleLst>
        <a:effectStyle>
          <a:effectLst/>
        </a:effectStyle>
        <a:effectStyle>
          <a:effectLst/>
          <a:scene3d>
            <a:camera prst="obliqueTopRight"/>
            <a:lightRig rig="threePt" dir="tl"/>
          </a:scene3d>
          <a:sp3d>
            <a:bevelT w="25400" h="25400"/>
          </a:sp3d>
        </a:effectStyle>
        <a:effectStyle>
          <a:effectLst/>
          <a:scene3d>
            <a:camera prst="perspectiveFront" fov="4200000"/>
            <a:lightRig rig="balanced" dir="tl">
              <a:rot lat="0" lon="0" rev="18600000"/>
            </a:lightRig>
          </a:scene3d>
          <a:sp3d prstMaterial="metal">
            <a:bevelT w="63500" h="50800" prst="angle"/>
          </a:sp3d>
        </a:effectStyle>
      </a:effectStyleLst>
      <a:bgFillStyleLst>
        <a:solidFill>
          <a:schemeClr val="phClr">
            <a:tint val="90000"/>
          </a:schemeClr>
        </a:solidFill>
        <a:solidFill>
          <a:schemeClr val="phClr">
            <a:tint val="50000"/>
          </a:schemeClr>
        </a:solidFill>
        <a:solidFill>
          <a:schemeClr val="phClr">
            <a:shade val="60000"/>
          </a:schemeClr>
        </a:soli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Perception.thmx</Template>
  <TotalTime>75</TotalTime>
  <Words>623</Words>
  <Application>Microsoft Macintosh PowerPoint</Application>
  <PresentationFormat>On-screen Show (4:3)</PresentationFormat>
  <Paragraphs>60</Paragraphs>
  <Slides>6</Slides>
  <Notes>0</Notes>
  <HiddenSlides>0</HiddenSlides>
  <MMClips>0</MMClips>
  <ScaleCrop>false</ScaleCrop>
  <HeadingPairs>
    <vt:vector size="4" baseType="variant">
      <vt:variant>
        <vt:lpstr>Design Template</vt:lpstr>
      </vt:variant>
      <vt:variant>
        <vt:i4>1</vt:i4>
      </vt:variant>
      <vt:variant>
        <vt:lpstr>Slide Titles</vt:lpstr>
      </vt:variant>
      <vt:variant>
        <vt:i4>6</vt:i4>
      </vt:variant>
    </vt:vector>
  </HeadingPairs>
  <TitlesOfParts>
    <vt:vector size="7" baseType="lpstr">
      <vt:lpstr>Perception</vt:lpstr>
      <vt:lpstr>NJ Civics 101</vt:lpstr>
      <vt:lpstr>Key Numbers – Federal Level</vt:lpstr>
      <vt:lpstr>NJ Congressional Districts - 12</vt:lpstr>
      <vt:lpstr>Key Numbers – State Level</vt:lpstr>
      <vt:lpstr>Decreasing Order of Impact - 1</vt:lpstr>
      <vt:lpstr>#InsiderTIPS – from a former Senate Staffer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NHU-UYEN KHUONG</dc:creator>
  <cp:lastModifiedBy>Stacey Smollen</cp:lastModifiedBy>
  <cp:revision>12</cp:revision>
  <dcterms:created xsi:type="dcterms:W3CDTF">2017-02-05T16:14:43Z</dcterms:created>
  <dcterms:modified xsi:type="dcterms:W3CDTF">2017-02-05T16:17:30Z</dcterms:modified>
</cp:coreProperties>
</file>